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3"/>
  </p:notesMasterIdLst>
  <p:sldIdLst>
    <p:sldId id="256" r:id="rId2"/>
    <p:sldId id="268" r:id="rId3"/>
    <p:sldId id="278" r:id="rId4"/>
    <p:sldId id="262" r:id="rId5"/>
    <p:sldId id="272" r:id="rId6"/>
    <p:sldId id="264" r:id="rId7"/>
    <p:sldId id="269" r:id="rId8"/>
    <p:sldId id="270" r:id="rId9"/>
    <p:sldId id="281" r:id="rId10"/>
    <p:sldId id="279" r:id="rId11"/>
    <p:sldId id="263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>
        <p:scale>
          <a:sx n="44" d="100"/>
          <a:sy n="44" d="100"/>
        </p:scale>
        <p:origin x="-15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7DA08-8200-4228-A332-3C4148E2B354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4691C-B073-4530-9489-B715D4E677E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9996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8D47B0E-7D4F-4667-98C8-E654B2B22FA5}" type="datetimeFigureOut">
              <a:rPr lang="it-IT" smtClean="0"/>
              <a:pPr/>
              <a:t>02/10/2016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A1B454A-E8F0-4BCA-804F-9479A5D20A0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9140000">
            <a:off x="1562042" y="347453"/>
            <a:ext cx="5147883" cy="4883261"/>
          </a:xfrm>
        </p:spPr>
        <p:txBody>
          <a:bodyPr>
            <a:normAutofit/>
          </a:bodyPr>
          <a:lstStyle/>
          <a:p>
            <a:r>
              <a:rPr lang="it-IT" sz="6700" dirty="0" smtClean="0">
                <a:solidFill>
                  <a:srgbClr val="FF0000"/>
                </a:solidFill>
                <a:latin typeface="Algerian" pitchFamily="82" charset="0"/>
              </a:rPr>
              <a:t>B</a:t>
            </a:r>
            <a:r>
              <a:rPr lang="it-IT" dirty="0" smtClean="0">
                <a:solidFill>
                  <a:schemeClr val="accent1"/>
                </a:solidFill>
                <a:latin typeface="Algerian" pitchFamily="82" charset="0"/>
              </a:rPr>
              <a:t>ISOGNI </a:t>
            </a:r>
            <a:r>
              <a:rPr lang="it-IT" sz="6700" dirty="0" smtClean="0">
                <a:solidFill>
                  <a:srgbClr val="FF0000"/>
                </a:solidFill>
                <a:latin typeface="Algerian" pitchFamily="82" charset="0"/>
              </a:rPr>
              <a:t>E</a:t>
            </a:r>
            <a:r>
              <a:rPr lang="it-IT" dirty="0" smtClean="0">
                <a:solidFill>
                  <a:schemeClr val="accent1"/>
                </a:solidFill>
                <a:latin typeface="Algerian" pitchFamily="82" charset="0"/>
              </a:rPr>
              <a:t>DUCATIVI </a:t>
            </a:r>
            <a:r>
              <a:rPr lang="it-IT" sz="6700" dirty="0" smtClean="0">
                <a:solidFill>
                  <a:srgbClr val="FF0000"/>
                </a:solidFill>
                <a:latin typeface="Algerian" pitchFamily="82" charset="0"/>
              </a:rPr>
              <a:t>S</a:t>
            </a:r>
            <a:r>
              <a:rPr lang="it-IT" dirty="0" smtClean="0">
                <a:solidFill>
                  <a:schemeClr val="accent1"/>
                </a:solidFill>
                <a:latin typeface="Algerian" pitchFamily="82" charset="0"/>
              </a:rPr>
              <a:t>PECIALI</a:t>
            </a:r>
            <a:endParaRPr lang="it-IT" dirty="0">
              <a:solidFill>
                <a:schemeClr val="accent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7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7624" y="1556792"/>
            <a:ext cx="66967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4800" dirty="0">
                <a:solidFill>
                  <a:schemeClr val="accent1"/>
                </a:solidFill>
                <a:latin typeface="Algerian" pitchFamily="82" charset="0"/>
              </a:rPr>
              <a:t>No</a:t>
            </a:r>
            <a:r>
              <a:rPr lang="it-IT" sz="2400" dirty="0">
                <a:latin typeface="+mj-lt"/>
              </a:rPr>
              <a:t> ad automatismi nell’uso dei BES, essi devono riguardare solo casi particolarmente gravi e l’adozione del piano personalizzato dovrà avvenire </a:t>
            </a:r>
            <a:r>
              <a:rPr lang="it-IT" sz="2400" dirty="0" smtClean="0">
                <a:latin typeface="+mj-lt"/>
              </a:rPr>
              <a:t>con </a:t>
            </a:r>
            <a:r>
              <a:rPr lang="it-IT" sz="2400" dirty="0">
                <a:latin typeface="+mj-lt"/>
              </a:rPr>
              <a:t>voto unanime da parte del team </a:t>
            </a:r>
            <a:r>
              <a:rPr lang="it-IT" sz="2400" dirty="0" smtClean="0">
                <a:latin typeface="+mj-lt"/>
              </a:rPr>
              <a:t>docente.</a:t>
            </a:r>
            <a:endParaRPr lang="it-IT" sz="2400" dirty="0">
              <a:latin typeface="+mj-lt"/>
            </a:endParaRPr>
          </a:p>
          <a:p>
            <a:pPr lvl="0" algn="just"/>
            <a:r>
              <a:rPr lang="it-IT" sz="4800" dirty="0">
                <a:solidFill>
                  <a:schemeClr val="accent1"/>
                </a:solidFill>
                <a:latin typeface="Algerian" pitchFamily="82" charset="0"/>
              </a:rPr>
              <a:t>No</a:t>
            </a:r>
            <a:r>
              <a:rPr lang="it-IT" sz="2400" dirty="0">
                <a:latin typeface="+mj-lt"/>
              </a:rPr>
              <a:t> ad abbassamento degli obiettivi da perseguire da parte degli alunni </a:t>
            </a:r>
            <a:r>
              <a:rPr lang="it-IT" sz="2400" dirty="0" smtClean="0">
                <a:latin typeface="+mj-lt"/>
              </a:rPr>
              <a:t>interessati.</a:t>
            </a: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61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376924" cy="864096"/>
          </a:xfrm>
        </p:spPr>
        <p:txBody>
          <a:bodyPr>
            <a:noAutofit/>
          </a:bodyPr>
          <a:lstStyle/>
          <a:p>
            <a:pPr fontAlgn="base">
              <a:lnSpc>
                <a:spcPts val="3955"/>
              </a:lnSpc>
              <a:spcBef>
                <a:spcPts val="310"/>
              </a:spcBef>
            </a:pPr>
            <a:r>
              <a:rPr lang="it-IT" sz="3200" dirty="0">
                <a:solidFill>
                  <a:schemeClr val="accent1"/>
                </a:solidFill>
                <a:latin typeface="Algerian" pitchFamily="82" charset="0"/>
              </a:rPr>
              <a:t>Collaborazione con le FAMIGLIE</a:t>
            </a:r>
            <a:br>
              <a:rPr lang="it-IT" sz="3200" dirty="0">
                <a:solidFill>
                  <a:schemeClr val="accent1"/>
                </a:solidFill>
                <a:latin typeface="Algerian" pitchFamily="82" charset="0"/>
              </a:rPr>
            </a:br>
            <a:endParaRPr lang="it-IT" sz="3200" dirty="0">
              <a:solidFill>
                <a:schemeClr val="accent1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2060848"/>
            <a:ext cx="6696744" cy="3744415"/>
          </a:xfrm>
        </p:spPr>
        <p:txBody>
          <a:bodyPr>
            <a:normAutofit fontScale="85000" lnSpcReduction="10000"/>
          </a:bodyPr>
          <a:lstStyle/>
          <a:p>
            <a:pPr marL="0" indent="0" algn="just" fontAlgn="base">
              <a:buNone/>
            </a:pPr>
            <a:r>
              <a:rPr lang="it-IT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« È necessario che l’attivazione di un percorso</a:t>
            </a:r>
            <a:endParaRPr lang="it-IT" dirty="0">
              <a:latin typeface="Constantia" panose="02030602050306030303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 fontAlgn="base">
              <a:buNone/>
            </a:pPr>
            <a:r>
              <a:rPr lang="it-IT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individualizzato e personalizzato </a:t>
            </a:r>
            <a:r>
              <a:rPr lang="it-IT" b="1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per un alunno con</a:t>
            </a:r>
            <a:endParaRPr lang="it-IT" b="1" dirty="0">
              <a:latin typeface="Constantia" panose="02030602050306030303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 fontAlgn="base">
              <a:buNone/>
            </a:pPr>
            <a:r>
              <a:rPr lang="it-IT" b="1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Bisogni Educativi Speciali </a:t>
            </a:r>
            <a:r>
              <a:rPr lang="it-IT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sia deliberata in Consiglio di</a:t>
            </a:r>
            <a:endParaRPr lang="it-IT" dirty="0">
              <a:latin typeface="Constantia" panose="02030602050306030303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 fontAlgn="base">
              <a:buNone/>
            </a:pPr>
            <a:r>
              <a:rPr lang="it-IT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classe - ovvero, nelle scuole primarie, da tutti i componenti</a:t>
            </a:r>
            <a:endParaRPr lang="it-IT" dirty="0">
              <a:latin typeface="Constantia" panose="02030602050306030303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 fontAlgn="base">
              <a:buNone/>
            </a:pPr>
            <a:r>
              <a:rPr lang="it-IT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del team docenti - dando luogo al PDP, </a:t>
            </a:r>
            <a:r>
              <a:rPr lang="it-IT" i="1" dirty="0" smtClean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 firmato </a:t>
            </a:r>
            <a:r>
              <a:rPr lang="it-IT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dal</a:t>
            </a:r>
            <a:endParaRPr lang="it-IT" dirty="0">
              <a:latin typeface="Constantia" panose="02030602050306030303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 fontAlgn="base">
              <a:buNone/>
            </a:pPr>
            <a:r>
              <a:rPr lang="it-IT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Dirigente scolastico (o da un docente da questi</a:t>
            </a:r>
            <a:endParaRPr lang="it-IT" dirty="0">
              <a:latin typeface="Constantia" panose="02030602050306030303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 fontAlgn="base">
              <a:buNone/>
            </a:pPr>
            <a:r>
              <a:rPr lang="it-IT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specificamente delegato), dai docenti e dalla </a:t>
            </a:r>
            <a:r>
              <a:rPr lang="it-IT" i="1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famiglia</a:t>
            </a:r>
            <a:r>
              <a:rPr lang="it-IT" i="1" smtClean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. Nel</a:t>
            </a:r>
            <a:endParaRPr lang="it-IT" dirty="0">
              <a:latin typeface="Constantia" panose="02030602050306030303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 fontAlgn="base">
              <a:buNone/>
            </a:pPr>
            <a:r>
              <a:rPr lang="it-IT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caso in cui sia necessario trattare dati sensibili per finalità</a:t>
            </a:r>
            <a:endParaRPr lang="it-IT" dirty="0">
              <a:latin typeface="Constantia" panose="02030602050306030303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 fontAlgn="base">
              <a:buNone/>
            </a:pPr>
            <a:r>
              <a:rPr lang="it-IT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istituzionali, si avrà cura di includere nel PDP apposita</a:t>
            </a:r>
            <a:endParaRPr lang="it-IT" dirty="0">
              <a:latin typeface="Constantia" panose="02030602050306030303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 fontAlgn="base">
              <a:buNone/>
            </a:pPr>
            <a:r>
              <a:rPr lang="it-IT" i="1" dirty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autorizzazione da parte della famiglia.»</a:t>
            </a:r>
            <a:endParaRPr lang="it-IT" dirty="0">
              <a:latin typeface="Constantia" panose="02030602050306030303" pitchFamily="18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3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483768" y="404664"/>
            <a:ext cx="3672408" cy="1440160"/>
          </a:xfrm>
        </p:spPr>
        <p:txBody>
          <a:bodyPr>
            <a:normAutofit/>
          </a:bodyPr>
          <a:lstStyle/>
          <a:p>
            <a:r>
              <a:rPr lang="it-IT" sz="5400" dirty="0" smtClean="0">
                <a:solidFill>
                  <a:schemeClr val="accent6"/>
                </a:solidFill>
                <a:latin typeface="Algerian" pitchFamily="82" charset="0"/>
              </a:rPr>
              <a:t>BES</a:t>
            </a:r>
            <a:endParaRPr lang="it-IT" sz="5400" dirty="0">
              <a:solidFill>
                <a:schemeClr val="accent6"/>
              </a:solidFill>
              <a:latin typeface="Algerian" pitchFamily="82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27584" y="1844824"/>
            <a:ext cx="7272808" cy="3168352"/>
          </a:xfrm>
        </p:spPr>
        <p:txBody>
          <a:bodyPr>
            <a:noAutofit/>
          </a:bodyPr>
          <a:lstStyle/>
          <a:p>
            <a:pPr marL="68580" indent="0" algn="ctr" fontAlgn="base">
              <a:lnSpc>
                <a:spcPts val="5955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it-IT" sz="4800" spc="-230" dirty="0">
                <a:solidFill>
                  <a:schemeClr val="accent6"/>
                </a:solidFill>
                <a:latin typeface="Algerian" pitchFamily="82" charset="0"/>
                <a:ea typeface="Verdana"/>
              </a:rPr>
              <a:t>B</a:t>
            </a:r>
            <a:r>
              <a:rPr lang="it-IT" sz="3200" spc="-230" dirty="0">
                <a:solidFill>
                  <a:schemeClr val="accent1"/>
                </a:solidFill>
                <a:latin typeface="+mj-lt"/>
                <a:ea typeface="Verdana"/>
              </a:rPr>
              <a:t>ISOGNI</a:t>
            </a:r>
            <a:r>
              <a:rPr lang="it-IT" sz="4000" spc="-230" dirty="0">
                <a:solidFill>
                  <a:srgbClr val="FF0000"/>
                </a:solidFill>
                <a:latin typeface="+mj-lt"/>
                <a:ea typeface="Verdana"/>
              </a:rPr>
              <a:t> </a:t>
            </a:r>
            <a:r>
              <a:rPr lang="it-IT" sz="4800" spc="-230" dirty="0">
                <a:solidFill>
                  <a:schemeClr val="accent6"/>
                </a:solidFill>
                <a:latin typeface="Algerian" pitchFamily="82" charset="0"/>
                <a:ea typeface="Verdana"/>
              </a:rPr>
              <a:t>E</a:t>
            </a:r>
            <a:r>
              <a:rPr lang="it-IT" sz="3200" spc="-230" dirty="0">
                <a:solidFill>
                  <a:schemeClr val="accent1"/>
                </a:solidFill>
                <a:latin typeface="+mj-lt"/>
                <a:ea typeface="Verdana"/>
              </a:rPr>
              <a:t>DUCATIVI</a:t>
            </a:r>
            <a:r>
              <a:rPr lang="it-IT" sz="4000" spc="-230" dirty="0">
                <a:solidFill>
                  <a:schemeClr val="accent1"/>
                </a:solidFill>
                <a:latin typeface="+mj-lt"/>
                <a:ea typeface="Verdana"/>
              </a:rPr>
              <a:t> </a:t>
            </a:r>
            <a:r>
              <a:rPr lang="it-IT" sz="4400" spc="-230" dirty="0">
                <a:solidFill>
                  <a:schemeClr val="accent6"/>
                </a:solidFill>
                <a:latin typeface="Algerian" pitchFamily="82" charset="0"/>
                <a:ea typeface="Verdana"/>
              </a:rPr>
              <a:t>S</a:t>
            </a:r>
            <a:r>
              <a:rPr lang="it-IT" sz="3200" spc="-230" dirty="0">
                <a:solidFill>
                  <a:schemeClr val="accent1"/>
                </a:solidFill>
                <a:latin typeface="+mj-lt"/>
                <a:ea typeface="Verdana"/>
              </a:rPr>
              <a:t>PECIALI</a:t>
            </a:r>
            <a:endParaRPr lang="it-IT" sz="3200" dirty="0">
              <a:solidFill>
                <a:schemeClr val="accent1"/>
              </a:solidFill>
              <a:latin typeface="+mj-lt"/>
              <a:ea typeface="PMingLiU"/>
            </a:endParaRPr>
          </a:p>
          <a:p>
            <a:pPr marL="68580" indent="0" algn="ctr">
              <a:buNone/>
            </a:pPr>
            <a:r>
              <a:rPr lang="it-IT" sz="3600" dirty="0">
                <a:latin typeface="+mj-lt"/>
                <a:ea typeface="Verdana" pitchFamily="34" charset="0"/>
                <a:cs typeface="Verdana" pitchFamily="34" charset="0"/>
              </a:rPr>
              <a:t>Direttiva </a:t>
            </a:r>
            <a:r>
              <a:rPr lang="it-IT" sz="3600" dirty="0" err="1">
                <a:latin typeface="+mj-lt"/>
                <a:ea typeface="Verdana" pitchFamily="34" charset="0"/>
                <a:cs typeface="Verdana" pitchFamily="34" charset="0"/>
              </a:rPr>
              <a:t>Miur</a:t>
            </a:r>
            <a:r>
              <a:rPr lang="it-IT" sz="3600" dirty="0">
                <a:latin typeface="+mj-lt"/>
                <a:ea typeface="Verdana" pitchFamily="34" charset="0"/>
                <a:cs typeface="Verdana" pitchFamily="34" charset="0"/>
              </a:rPr>
              <a:t> del 27 dicembre </a:t>
            </a:r>
            <a:r>
              <a:rPr lang="it-IT" sz="3600" dirty="0" smtClean="0">
                <a:latin typeface="+mj-lt"/>
                <a:ea typeface="Verdana" pitchFamily="34" charset="0"/>
                <a:cs typeface="Verdana" pitchFamily="34" charset="0"/>
              </a:rPr>
              <a:t>2012 </a:t>
            </a:r>
            <a:endParaRPr lang="it-IT" sz="36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68580" indent="0" algn="ctr">
              <a:buNone/>
            </a:pPr>
            <a:r>
              <a:rPr lang="it-IT" sz="3600" dirty="0" smtClean="0">
                <a:latin typeface="+mj-lt"/>
                <a:ea typeface="Verdana" pitchFamily="34" charset="0"/>
                <a:cs typeface="Verdana" pitchFamily="34" charset="0"/>
              </a:rPr>
              <a:t>C.M</a:t>
            </a:r>
            <a:r>
              <a:rPr lang="it-IT" sz="3600" dirty="0">
                <a:latin typeface="+mj-lt"/>
                <a:ea typeface="Verdana" pitchFamily="34" charset="0"/>
                <a:cs typeface="Verdana" pitchFamily="34" charset="0"/>
              </a:rPr>
              <a:t>. n. 8 del 6 marzo 2013 con </a:t>
            </a:r>
            <a:endParaRPr lang="it-IT" sz="36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68580" indent="0" algn="ctr">
              <a:buNone/>
            </a:pPr>
            <a:r>
              <a:rPr lang="it-IT" sz="3600" dirty="0" smtClean="0">
                <a:latin typeface="+mj-lt"/>
                <a:ea typeface="Verdana" pitchFamily="34" charset="0"/>
                <a:cs typeface="Verdana" pitchFamily="34" charset="0"/>
              </a:rPr>
              <a:t>indicazioni </a:t>
            </a:r>
            <a:r>
              <a:rPr lang="it-IT" sz="3600" dirty="0">
                <a:latin typeface="+mj-lt"/>
                <a:ea typeface="Verdana" pitchFamily="34" charset="0"/>
                <a:cs typeface="Verdana" pitchFamily="34" charset="0"/>
              </a:rPr>
              <a:t>operative</a:t>
            </a:r>
          </a:p>
          <a:p>
            <a:endParaRPr lang="it-IT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1"/>
                </a:solidFill>
                <a:latin typeface="Algerian" pitchFamily="82" charset="0"/>
              </a:rPr>
              <a:t>Che cos’è il Bisogno Educativo Speciale?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t-IT" sz="2800" dirty="0" smtClean="0">
              <a:latin typeface="+mj-lt"/>
            </a:endParaRPr>
          </a:p>
          <a:p>
            <a:pPr algn="ctr"/>
            <a:r>
              <a:rPr lang="it-IT" sz="2800" dirty="0" smtClean="0">
                <a:latin typeface="+mj-lt"/>
              </a:rPr>
              <a:t>Il </a:t>
            </a:r>
            <a:r>
              <a:rPr lang="it-IT" sz="2800" dirty="0" smtClean="0">
                <a:latin typeface="+mj-lt"/>
              </a:rPr>
              <a:t>Bisogno Educativo Speciale rappresenta qualsiasi difficoltà evolutiva di funzionamento in ambito educativo e/o apprenditivo che necessita di educazione speciale </a:t>
            </a:r>
            <a:r>
              <a:rPr lang="it-IT" sz="2800" dirty="0" smtClean="0">
                <a:latin typeface="+mj-lt"/>
              </a:rPr>
              <a:t>individualizzata,  </a:t>
            </a:r>
            <a:r>
              <a:rPr lang="it-IT" sz="2800" dirty="0" smtClean="0">
                <a:latin typeface="+mj-lt"/>
              </a:rPr>
              <a:t>finalizzata </a:t>
            </a:r>
            <a:r>
              <a:rPr lang="it-IT" sz="2800" dirty="0" smtClean="0">
                <a:latin typeface="+mj-lt"/>
              </a:rPr>
              <a:t>all’inclusione.</a:t>
            </a:r>
            <a:endParaRPr lang="it-IT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854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952988" cy="936104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accent1"/>
                </a:solidFill>
                <a:latin typeface="Algerian" pitchFamily="82" charset="0"/>
              </a:rPr>
              <a:t>Chi sono i BES?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484784"/>
            <a:ext cx="7372300" cy="4104456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 algn="ctr">
              <a:buNone/>
            </a:pPr>
            <a:endParaRPr lang="it-IT" sz="2600" dirty="0" smtClean="0">
              <a:latin typeface="+mj-lt"/>
              <a:ea typeface="Batang" pitchFamily="18" charset="-127"/>
            </a:endParaRPr>
          </a:p>
          <a:p>
            <a:pPr marL="68580" indent="0" algn="ctr">
              <a:buNone/>
            </a:pPr>
            <a:r>
              <a:rPr lang="it-IT" sz="2600" dirty="0" smtClean="0">
                <a:latin typeface="+mj-lt"/>
                <a:ea typeface="Batang" pitchFamily="18" charset="-127"/>
              </a:rPr>
              <a:t>Dalla Direttiva </a:t>
            </a:r>
            <a:r>
              <a:rPr lang="it-IT" sz="2600" dirty="0">
                <a:latin typeface="+mj-lt"/>
                <a:ea typeface="Batang" pitchFamily="18" charset="-127"/>
              </a:rPr>
              <a:t>del 27 dicembre </a:t>
            </a:r>
            <a:r>
              <a:rPr lang="it-IT" sz="2600" dirty="0" smtClean="0">
                <a:latin typeface="+mj-lt"/>
                <a:ea typeface="Batang" pitchFamily="18" charset="-127"/>
              </a:rPr>
              <a:t>2012</a:t>
            </a:r>
            <a:endParaRPr lang="it-IT" sz="2600" dirty="0" smtClean="0">
              <a:latin typeface="+mj-lt"/>
              <a:ea typeface="Batang" pitchFamily="18" charset="-127"/>
            </a:endParaRPr>
          </a:p>
          <a:p>
            <a:pPr marL="68580" indent="0" algn="just" fontAlgn="base">
              <a:buNone/>
            </a:pPr>
            <a:r>
              <a:rPr lang="it-IT" sz="2600" b="0" dirty="0" smtClean="0">
                <a:latin typeface="+mj-lt"/>
                <a:ea typeface="Batang" pitchFamily="18" charset="-127"/>
              </a:rPr>
              <a:t>… «ogni </a:t>
            </a:r>
            <a:r>
              <a:rPr lang="it-IT" sz="2600" b="0" dirty="0">
                <a:latin typeface="+mj-lt"/>
                <a:ea typeface="Batang" pitchFamily="18" charset="-127"/>
              </a:rPr>
              <a:t>alunno, in continuità o per determinati periodi</a:t>
            </a:r>
            <a:r>
              <a:rPr lang="it-IT" sz="2600" b="0" dirty="0" smtClean="0">
                <a:latin typeface="+mj-lt"/>
                <a:ea typeface="Batang" pitchFamily="18" charset="-127"/>
              </a:rPr>
              <a:t>, può </a:t>
            </a:r>
            <a:r>
              <a:rPr lang="it-IT" sz="2600" b="0" dirty="0">
                <a:latin typeface="+mj-lt"/>
                <a:ea typeface="Batang" pitchFamily="18" charset="-127"/>
              </a:rPr>
              <a:t>manifestare Bisogni Educativi Speciali: </a:t>
            </a:r>
            <a:r>
              <a:rPr lang="it-IT" sz="2600" b="0" dirty="0" smtClean="0">
                <a:latin typeface="+mj-lt"/>
                <a:ea typeface="Batang" pitchFamily="18" charset="-127"/>
              </a:rPr>
              <a:t> </a:t>
            </a:r>
            <a:r>
              <a:rPr lang="it-IT" sz="2600" b="0" dirty="0" smtClean="0">
                <a:latin typeface="+mj-lt"/>
                <a:ea typeface="Batang" pitchFamily="18" charset="-127"/>
              </a:rPr>
              <a:t>per motivi </a:t>
            </a:r>
            <a:r>
              <a:rPr lang="it-IT" sz="2600" b="0" dirty="0">
                <a:latin typeface="+mj-lt"/>
                <a:ea typeface="Batang" pitchFamily="18" charset="-127"/>
              </a:rPr>
              <a:t>fisici, biologici, fisiologici o anche per </a:t>
            </a:r>
            <a:r>
              <a:rPr lang="it-IT" sz="2600" b="0" dirty="0" smtClean="0">
                <a:latin typeface="+mj-lt"/>
                <a:ea typeface="Batang" pitchFamily="18" charset="-127"/>
              </a:rPr>
              <a:t>motivi psicologici</a:t>
            </a:r>
            <a:r>
              <a:rPr lang="it-IT" sz="2600" b="0" dirty="0">
                <a:latin typeface="+mj-lt"/>
                <a:ea typeface="Batang" pitchFamily="18" charset="-127"/>
              </a:rPr>
              <a:t>, sociali, rispetto ai quali è necessario che </a:t>
            </a:r>
            <a:r>
              <a:rPr lang="it-IT" sz="2600" b="0" dirty="0" smtClean="0">
                <a:latin typeface="+mj-lt"/>
                <a:ea typeface="Batang" pitchFamily="18" charset="-127"/>
              </a:rPr>
              <a:t>le scuole </a:t>
            </a:r>
            <a:r>
              <a:rPr lang="it-IT" sz="2600" b="0" dirty="0">
                <a:latin typeface="+mj-lt"/>
                <a:ea typeface="Batang" pitchFamily="18" charset="-127"/>
              </a:rPr>
              <a:t>offrano adeguata e personalizzata </a:t>
            </a:r>
            <a:r>
              <a:rPr lang="it-IT" sz="2600" b="0" dirty="0" smtClean="0">
                <a:latin typeface="+mj-lt"/>
                <a:ea typeface="Batang" pitchFamily="18" charset="-127"/>
              </a:rPr>
              <a:t>risposta».</a:t>
            </a:r>
            <a:endParaRPr lang="it-IT" sz="2600" dirty="0">
              <a:latin typeface="+mj-lt"/>
              <a:ea typeface="Batang" pitchFamily="18" charset="-127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274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251378"/>
          </a:xfrm>
        </p:spPr>
        <p:txBody>
          <a:bodyPr/>
          <a:lstStyle/>
          <a:p>
            <a:r>
              <a:rPr lang="it-IT" dirty="0" smtClean="0">
                <a:solidFill>
                  <a:schemeClr val="accent1"/>
                </a:solidFill>
                <a:latin typeface="Algerian" pitchFamily="82" charset="0"/>
                <a:ea typeface="Verdana" pitchFamily="34" charset="0"/>
                <a:cs typeface="Verdana" pitchFamily="34" charset="0"/>
              </a:rPr>
              <a:t>Possiamo distinguere tre </a:t>
            </a:r>
            <a:r>
              <a:rPr lang="it-IT" dirty="0">
                <a:solidFill>
                  <a:schemeClr val="accent1"/>
                </a:solidFill>
                <a:latin typeface="Algerian" pitchFamily="82" charset="0"/>
                <a:ea typeface="Verdana" pitchFamily="34" charset="0"/>
                <a:cs typeface="Verdana" pitchFamily="34" charset="0"/>
              </a:rPr>
              <a:t>grandi categorie:</a:t>
            </a:r>
            <a:br>
              <a:rPr lang="it-IT" dirty="0">
                <a:solidFill>
                  <a:schemeClr val="accent1"/>
                </a:solidFill>
                <a:latin typeface="Algerian" pitchFamily="82" charset="0"/>
                <a:ea typeface="Verdana" pitchFamily="34" charset="0"/>
                <a:cs typeface="Verdana" pitchFamily="34" charset="0"/>
              </a:rPr>
            </a:br>
            <a:endParaRPr lang="it-IT" dirty="0">
              <a:solidFill>
                <a:schemeClr val="accent1"/>
              </a:solidFill>
              <a:latin typeface="Algerian" pitchFamily="8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Segnaposto contenuto 4" descr="http://laurabassi.it/sites/default/images/articles/400x300/5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2780928"/>
            <a:ext cx="4896544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02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9" y="1412776"/>
            <a:ext cx="6336703" cy="381642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/>
                </a:solidFill>
                <a:latin typeface="Algerian" pitchFamily="82" charset="0"/>
              </a:rPr>
              <a:t>Alunni </a:t>
            </a:r>
            <a:r>
              <a:rPr lang="it-IT" dirty="0">
                <a:solidFill>
                  <a:schemeClr val="accent1"/>
                </a:solidFill>
                <a:latin typeface="Algerian" pitchFamily="82" charset="0"/>
              </a:rPr>
              <a:t>con </a:t>
            </a:r>
            <a:r>
              <a:rPr lang="it-IT" dirty="0" smtClean="0">
                <a:solidFill>
                  <a:schemeClr val="accent1"/>
                </a:solidFill>
                <a:latin typeface="Algerian" pitchFamily="82" charset="0"/>
              </a:rPr>
              <a:t>disabilità:</a:t>
            </a:r>
            <a:r>
              <a:rPr lang="it-IT" dirty="0" smtClean="0"/>
              <a:t> </a:t>
            </a:r>
            <a:r>
              <a:rPr lang="it-IT" dirty="0"/>
              <a:t>per il cui riconoscimento è necessaria la presentazione della certificazione ai sensi della legge 104/92;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412776"/>
            <a:ext cx="4896544" cy="648072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ts val="2375"/>
              </a:lnSpc>
              <a:spcBef>
                <a:spcPts val="85"/>
              </a:spcBef>
              <a:spcAft>
                <a:spcPts val="20"/>
              </a:spcAft>
              <a:buNone/>
            </a:pPr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it-IT" sz="2800" dirty="0">
              <a:effectLst/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912768" cy="1080120"/>
          </a:xfrm>
        </p:spPr>
        <p:txBody>
          <a:bodyPr>
            <a:normAutofit fontScale="90000"/>
          </a:bodyPr>
          <a:lstStyle/>
          <a:p>
            <a:pPr marL="0" indent="0"/>
            <a:r>
              <a:rPr lang="it-IT" dirty="0" smtClean="0">
                <a:solidFill>
                  <a:schemeClr val="accent1"/>
                </a:solidFill>
                <a:latin typeface="Algerian" pitchFamily="82" charset="0"/>
                <a:ea typeface="Verdana" pitchFamily="34" charset="0"/>
                <a:cs typeface="Verdana" pitchFamily="34" charset="0"/>
              </a:rPr>
              <a:t>Alunni</a:t>
            </a:r>
            <a:r>
              <a:rPr lang="it-IT" dirty="0" smtClean="0">
                <a:solidFill>
                  <a:schemeClr val="accent1"/>
                </a:solidFill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>
                <a:solidFill>
                  <a:schemeClr val="accent1"/>
                </a:solidFill>
                <a:latin typeface="Algerian" pitchFamily="82" charset="0"/>
                <a:ea typeface="Verdana" pitchFamily="34" charset="0"/>
                <a:cs typeface="Verdana" pitchFamily="34" charset="0"/>
              </a:rPr>
              <a:t>con disturbi evolutivi specifici: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 smtClean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 </a:t>
            </a:r>
            <a:r>
              <a:rPr lang="it-IT" dirty="0" smtClean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D.S.A. – disturbi specifici dell’apprendimento  (per il cui riconoscimento è necessario presentare la diagnosi  ai sensi della legge 170/2010);</a:t>
            </a:r>
          </a:p>
          <a:p>
            <a:r>
              <a:rPr lang="it-IT" dirty="0" smtClean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  deficit di linguaggio;</a:t>
            </a:r>
          </a:p>
          <a:p>
            <a:r>
              <a:rPr lang="it-IT" dirty="0" smtClean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  deficit delle abilità non verbali;</a:t>
            </a:r>
          </a:p>
          <a:p>
            <a:r>
              <a:rPr lang="it-IT" dirty="0" smtClean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  deficit della coordinazione motoria;</a:t>
            </a:r>
          </a:p>
          <a:p>
            <a:r>
              <a:rPr lang="it-IT" dirty="0" smtClean="0">
                <a:latin typeface="Constantia" panose="02030602050306030303" pitchFamily="18" charset="0"/>
                <a:ea typeface="Verdana" pitchFamily="34" charset="0"/>
                <a:cs typeface="Verdana" pitchFamily="34" charset="0"/>
              </a:rPr>
              <a:t>  ADHD – deficit di attenzione e di iperattività;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19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53129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/>
                </a:solidFill>
                <a:latin typeface="Algerian" pitchFamily="82" charset="0"/>
              </a:rPr>
              <a:t>Alunni </a:t>
            </a:r>
            <a:r>
              <a:rPr lang="it-IT" dirty="0">
                <a:solidFill>
                  <a:schemeClr val="accent1"/>
                </a:solidFill>
                <a:latin typeface="Algerian" pitchFamily="82" charset="0"/>
              </a:rPr>
              <a:t>con svantaggio sociale, culturale e </a:t>
            </a:r>
            <a:r>
              <a:rPr lang="it-IT" dirty="0" smtClean="0">
                <a:solidFill>
                  <a:schemeClr val="accent1"/>
                </a:solidFill>
                <a:latin typeface="Algerian" pitchFamily="82" charset="0"/>
              </a:rPr>
              <a:t>linguistico: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673" y="2708920"/>
            <a:ext cx="6120680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dirty="0" smtClean="0">
                <a:latin typeface="Constantia" panose="02030602050306030303" pitchFamily="18" charset="0"/>
              </a:rPr>
              <a:t>(Circolare n.8 del 6 marzo 2013)</a:t>
            </a:r>
            <a:endParaRPr lang="it-IT" dirty="0" smtClean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onstantia" panose="02030602050306030303" pitchFamily="18" charset="0"/>
              </a:rPr>
              <a:t>“tali </a:t>
            </a:r>
            <a:r>
              <a:rPr lang="it-IT" dirty="0">
                <a:latin typeface="Constantia" panose="02030602050306030303" pitchFamily="18" charset="0"/>
              </a:rPr>
              <a:t>tipologie di BES dovranno essere individuate sulla base di elementi oggettivi (come ad es. una segnalazione degli operatori dei servizi sociali), ovvero di ben fondate considerazioni psicopedagogiche e </a:t>
            </a:r>
            <a:r>
              <a:rPr lang="it-IT" dirty="0" smtClean="0">
                <a:latin typeface="Constantia" panose="02030602050306030303" pitchFamily="18" charset="0"/>
              </a:rPr>
              <a:t>didattiche”.</a:t>
            </a:r>
            <a:endParaRPr lang="it-IT" dirty="0">
              <a:latin typeface="Constantia" panose="02030602050306030303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34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675314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chemeClr val="accent1"/>
                </a:solidFill>
                <a:latin typeface="Algerian" pitchFamily="82" charset="0"/>
              </a:rPr>
              <a:t>In che cosa consiste l’intervento didattico per gli studenti con B.E.S.?</a:t>
            </a:r>
            <a:r>
              <a:rPr lang="it-IT" sz="3200" dirty="0">
                <a:solidFill>
                  <a:schemeClr val="accent1"/>
                </a:solidFill>
                <a:latin typeface="Algerian" pitchFamily="82" charset="0"/>
              </a:rPr>
              <a:t/>
            </a:r>
            <a:br>
              <a:rPr lang="it-IT" sz="3200" dirty="0">
                <a:solidFill>
                  <a:schemeClr val="accent1"/>
                </a:solidFill>
                <a:latin typeface="Algerian" pitchFamily="82" charset="0"/>
              </a:rPr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2800" b="1" dirty="0" smtClean="0">
                <a:latin typeface="Century" pitchFamily="18" charset="0"/>
              </a:rPr>
              <a:t>PDP</a:t>
            </a:r>
          </a:p>
          <a:p>
            <a:pPr algn="ctr">
              <a:buNone/>
            </a:pPr>
            <a:r>
              <a:rPr lang="it-IT" sz="2000" dirty="0" smtClean="0">
                <a:latin typeface="Century" pitchFamily="18" charset="0"/>
              </a:rPr>
              <a:t> </a:t>
            </a:r>
            <a:r>
              <a:rPr lang="it-IT" sz="2000" dirty="0">
                <a:latin typeface="Century" pitchFamily="18" charset="0"/>
              </a:rPr>
              <a:t>(Piano </a:t>
            </a:r>
            <a:r>
              <a:rPr lang="it-IT" sz="2000" dirty="0" smtClean="0">
                <a:latin typeface="Century" pitchFamily="18" charset="0"/>
              </a:rPr>
              <a:t>Didattico Personalizzato   </a:t>
            </a:r>
            <a:r>
              <a:rPr lang="it-IT" sz="2000" dirty="0" smtClean="0">
                <a:latin typeface="Constantia" pitchFamily="18" charset="0"/>
              </a:rPr>
              <a:t>L.53/2003</a:t>
            </a:r>
            <a:r>
              <a:rPr lang="it-IT" sz="2000" dirty="0" smtClean="0">
                <a:latin typeface="Century" pitchFamily="18" charset="0"/>
              </a:rPr>
              <a:t>)</a:t>
            </a:r>
            <a:r>
              <a:rPr lang="it-IT" sz="2000" dirty="0" smtClean="0">
                <a:latin typeface="Constantia" pitchFamily="18" charset="0"/>
              </a:rPr>
              <a:t> </a:t>
            </a:r>
          </a:p>
          <a:p>
            <a:pPr algn="ctr">
              <a:buNone/>
            </a:pPr>
            <a:endParaRPr lang="it-IT" sz="2000" dirty="0" smtClean="0">
              <a:latin typeface="Century" pitchFamily="18" charset="0"/>
            </a:endParaRPr>
          </a:p>
          <a:p>
            <a:pPr marL="0" indent="0" algn="just">
              <a:buNone/>
            </a:pPr>
            <a:r>
              <a:rPr lang="it-IT" sz="2800" dirty="0" smtClean="0">
                <a:latin typeface="Constantia" pitchFamily="18" charset="0"/>
              </a:rPr>
              <a:t>deliberato e redatto da tutti i componenti del team docenti, </a:t>
            </a:r>
            <a:r>
              <a:rPr lang="it-IT" sz="2800" i="1" u="sng" dirty="0" smtClean="0">
                <a:latin typeface="Constantia" pitchFamily="18" charset="0"/>
              </a:rPr>
              <a:t>anche in assenza di certificazione</a:t>
            </a:r>
            <a:r>
              <a:rPr lang="it-IT" sz="2800" dirty="0" smtClean="0">
                <a:latin typeface="Constantia" pitchFamily="18" charset="0"/>
              </a:rPr>
              <a:t>, (C.M. n.8 del 6 marzo 2013)</a:t>
            </a:r>
            <a:endParaRPr lang="it-IT" sz="28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73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tina da disegn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untina da diseg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tina da diseg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394</TotalTime>
  <Words>384</Words>
  <Application>Microsoft Office PowerPoint</Application>
  <PresentationFormat>Presentazione su schermo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Puntina da disegno</vt:lpstr>
      <vt:lpstr>BISOGNI EDUCATIVI SPECIALI</vt:lpstr>
      <vt:lpstr>BES</vt:lpstr>
      <vt:lpstr>Che cos’è il Bisogno Educativo Speciale?</vt:lpstr>
      <vt:lpstr>Chi sono i BES?</vt:lpstr>
      <vt:lpstr>Possiamo distinguere tre grandi categorie: </vt:lpstr>
      <vt:lpstr>Alunni con disabilità: per il cui riconoscimento è necessaria la presentazione della certificazione ai sensi della legge 104/92;</vt:lpstr>
      <vt:lpstr>Alunni con disturbi evolutivi specifici:</vt:lpstr>
      <vt:lpstr>Alunni con svantaggio sociale, culturale e linguistico:</vt:lpstr>
      <vt:lpstr>In che cosa consiste l’intervento didattico per gli studenti con B.E.S.? </vt:lpstr>
      <vt:lpstr>Presentazione standard di PowerPoint</vt:lpstr>
      <vt:lpstr>Collaborazione con le FAMIGLIE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BISOGNI EDUCATIVI SPECIALI</dc:title>
  <dc:creator>alias</dc:creator>
  <cp:lastModifiedBy>Administrator</cp:lastModifiedBy>
  <cp:revision>52</cp:revision>
  <dcterms:created xsi:type="dcterms:W3CDTF">2016-09-01T19:48:14Z</dcterms:created>
  <dcterms:modified xsi:type="dcterms:W3CDTF">2016-10-02T09:35:42Z</dcterms:modified>
</cp:coreProperties>
</file>